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Montserrat Extra-Bold" charset="1" panose="00000900000000000000"/>
      <p:regular r:id="rId14"/>
    </p:embeddedFont>
    <p:embeddedFont>
      <p:font typeface="Montserrat Extra-Bold Bold" charset="1" panose="00000A00000000000000"/>
      <p:regular r:id="rId15"/>
    </p:embeddedFont>
    <p:embeddedFont>
      <p:font typeface="Montserrat Extra-Bold Italics" charset="1" panose="00000900000000000000"/>
      <p:regular r:id="rId16"/>
    </p:embeddedFont>
    <p:embeddedFont>
      <p:font typeface="Montserrat Extra-Bold Bold Italics" charset="1" panose="00000A00000000000000"/>
      <p:regular r:id="rId17"/>
    </p:embeddedFont>
    <p:embeddedFont>
      <p:font typeface="Montserrat Semi-Bold" charset="1" panose="00000700000000000000"/>
      <p:regular r:id="rId18"/>
    </p:embeddedFont>
    <p:embeddedFont>
      <p:font typeface="Montserrat Semi-Bold Bold" charset="1" panose="00000800000000000000"/>
      <p:regular r:id="rId19"/>
    </p:embeddedFont>
    <p:embeddedFont>
      <p:font typeface="Montserrat Semi-Bold Italics" charset="1" panose="00000700000000000000"/>
      <p:regular r:id="rId20"/>
    </p:embeddedFont>
    <p:embeddedFont>
      <p:font typeface="Montserrat Semi-Bold Bold Italics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notesSlides/notesSlide2.xml" Type="http://schemas.openxmlformats.org/officeDocument/2006/relationships/notesSlide"/><Relationship Id="rId37" Target="notesSlides/notesSlide3.xml" Type="http://schemas.openxmlformats.org/officeDocument/2006/relationships/notesSlide"/><Relationship Id="rId38" Target="notesSlides/notesSlide4.xml" Type="http://schemas.openxmlformats.org/officeDocument/2006/relationships/notesSlide"/><Relationship Id="rId39" Target="notesSlides/notesSlide5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6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sumbit </a:t>
            </a:r>
          </a:p>
          <a:p>
            <a:r>
              <a:rPr lang="en-US"/>
              <a:t>video </a:t>
            </a:r>
          </a:p>
          <a:p>
            <a:r>
              <a:rPr lang="en-US"/>
              <a:t>app</a:t>
            </a:r>
          </a:p>
          <a:p>
            <a:r>
              <a:rPr lang="en-US"/>
              <a:t>ppt</a:t>
            </a:r>
          </a:p>
          <a:p>
            <a:r>
              <a:rPr lang="en-US"/>
              <a:t>github</a:t>
            </a:r>
          </a:p>
          <a:p>
            <a:r>
              <a:rPr lang="en-US"/>
              <a:t/>
            </a:r>
          </a:p>
          <a:p>
            <a:r>
              <a:rPr lang="en-US"/>
              <a:t>b/w 1 and 2 team comp with pictures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sumbit </a:t>
            </a:r>
          </a:p>
          <a:p>
            <a:r>
              <a:rPr lang="en-US"/>
              <a:t>video </a:t>
            </a:r>
          </a:p>
          <a:p>
            <a:r>
              <a:rPr lang="en-US"/>
              <a:t>app</a:t>
            </a:r>
          </a:p>
          <a:p>
            <a:r>
              <a:rPr lang="en-US"/>
              <a:t>ppt</a:t>
            </a:r>
          </a:p>
          <a:p>
            <a:r>
              <a:rPr lang="en-US"/>
              <a:t>github</a:t>
            </a:r>
          </a:p>
          <a:p>
            <a:r>
              <a:rPr lang="en-US"/>
              <a:t/>
            </a:r>
          </a:p>
          <a:p>
            <a:r>
              <a:rPr lang="en-US"/>
              <a:t>b/w 1 and 2 team comp with pictures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benefits to this</a:t>
            </a:r>
          </a:p>
          <a:p>
            <a:r>
              <a:rPr lang="en-US"/>
              <a:t/>
            </a:r>
          </a:p>
          <a:p>
            <a:r>
              <a:rPr lang="en-US"/>
              <a:t>don't make scalability a separate slide make it benefits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8975" y="4341720"/>
            <a:ext cx="7685321" cy="250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50"/>
              </a:lnSpc>
            </a:pPr>
            <a:r>
              <a:rPr lang="en-US" sz="6294">
                <a:solidFill>
                  <a:srgbClr val="FFE600"/>
                </a:solidFill>
                <a:latin typeface="Montserrat Extra-Bold"/>
              </a:rPr>
              <a:t>DIGITAL TWIN IN </a:t>
            </a:r>
            <a:r>
              <a:rPr lang="en-US" sz="6294">
                <a:solidFill>
                  <a:srgbClr val="FFE600"/>
                </a:solidFill>
                <a:latin typeface="Montserrat Extra-Bold"/>
              </a:rPr>
              <a:t>Manufacturing</a:t>
            </a:r>
          </a:p>
          <a:p>
            <a:pPr algn="ctr">
              <a:lnSpc>
                <a:spcPts val="553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8975" y="6233785"/>
            <a:ext cx="6416400" cy="79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4"/>
              </a:lnSpc>
            </a:pPr>
            <a:r>
              <a:rPr lang="en-US" sz="4710">
                <a:solidFill>
                  <a:srgbClr val="FFFFFF"/>
                </a:solidFill>
                <a:latin typeface="Poppins Light"/>
              </a:rPr>
              <a:t>Team Phasmo Squad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04017" y="3718597"/>
            <a:ext cx="15679966" cy="209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55"/>
              </a:lnSpc>
              <a:spcBef>
                <a:spcPct val="0"/>
              </a:spcBef>
            </a:pPr>
            <a:r>
              <a:rPr lang="en-US" sz="11034">
                <a:solidFill>
                  <a:srgbClr val="FFFFFF"/>
                </a:solidFill>
                <a:latin typeface="Poppins Medium"/>
              </a:rPr>
              <a:t>Q n 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58679" y="4721445"/>
            <a:ext cx="7685321" cy="160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50"/>
              </a:lnSpc>
            </a:pPr>
            <a:r>
              <a:rPr lang="en-US" sz="6294">
                <a:solidFill>
                  <a:srgbClr val="FFE600"/>
                </a:solidFill>
                <a:latin typeface="Montserrat Extra-Bold"/>
              </a:rPr>
              <a:t>THANK YOU</a:t>
            </a:r>
          </a:p>
          <a:p>
            <a:pPr algn="ctr">
              <a:lnSpc>
                <a:spcPts val="553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68536" y="2760839"/>
            <a:ext cx="5051221" cy="404781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809268" y="2760839"/>
            <a:ext cx="2532916" cy="404781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08880" y="790575"/>
            <a:ext cx="907024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0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Poppins Medium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39634" y="7493681"/>
            <a:ext cx="11408731" cy="100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0"/>
              </a:lnSpc>
              <a:spcBef>
                <a:spcPct val="0"/>
              </a:spcBef>
            </a:pPr>
            <a:r>
              <a:rPr lang="en-US" sz="2569">
                <a:solidFill>
                  <a:srgbClr val="FFE600"/>
                </a:solidFill>
                <a:latin typeface="Poppins Medium"/>
              </a:rPr>
              <a:t>Digital twinning in construction improves collaboration, visualization, and planning while enhancing safety and quality control.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639254" y="3583840"/>
            <a:ext cx="2670565" cy="2670554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0" b="-5000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865477" y="3583840"/>
            <a:ext cx="2670565" cy="267055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11162" b="-1116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608880" y="790575"/>
            <a:ext cx="907024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0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Poppins Medium"/>
              </a:rPr>
              <a:t>Our Team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751958" y="3583840"/>
            <a:ext cx="2670565" cy="267055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17959" b="-1537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978181" y="3583840"/>
            <a:ext cx="2670565" cy="2670554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r="-2825" t="0" b="-1626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599262" y="6579190"/>
            <a:ext cx="2750549" cy="401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180">
                <a:solidFill>
                  <a:srgbClr val="FFE600"/>
                </a:solidFill>
                <a:latin typeface="Poppins Light Bold"/>
              </a:rPr>
              <a:t>Aaryan M Sandeep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11966" y="6579190"/>
            <a:ext cx="2750549" cy="401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180">
                <a:solidFill>
                  <a:srgbClr val="FFE600"/>
                </a:solidFill>
                <a:latin typeface="Poppins Light Bold"/>
              </a:rPr>
              <a:t>Hari Ganesan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25485" y="6579190"/>
            <a:ext cx="2750549" cy="401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180">
                <a:solidFill>
                  <a:srgbClr val="FFE600"/>
                </a:solidFill>
                <a:latin typeface="Poppins Light Bold"/>
              </a:rPr>
              <a:t>Karthik Nair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38189" y="6579190"/>
            <a:ext cx="2750549" cy="401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180">
                <a:solidFill>
                  <a:srgbClr val="FFE600"/>
                </a:solidFill>
                <a:latin typeface="Poppins Light Bold"/>
              </a:rPr>
              <a:t>Sushanth Nair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0873" y="6486420"/>
            <a:ext cx="1856376" cy="187749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31181" y="2625479"/>
            <a:ext cx="1796068" cy="1629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00428" y="4607836"/>
            <a:ext cx="1916683" cy="152615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29623" y="790575"/>
            <a:ext cx="882875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0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Poppins Medium"/>
              </a:rPr>
              <a:t>Problem statement: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2124" y="2798279"/>
            <a:ext cx="11963350" cy="660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3"/>
              </a:lnSpc>
            </a:pPr>
            <a:r>
              <a:rPr lang="en-US" sz="2827" spc="87">
                <a:solidFill>
                  <a:srgbClr val="FFE600"/>
                </a:solidFill>
                <a:latin typeface="Poppins Medium Bold"/>
              </a:rPr>
              <a:t>The modern civil construction industry is challenged with:</a:t>
            </a:r>
            <a:r>
              <a:rPr lang="en-US" sz="2827" spc="87">
                <a:solidFill>
                  <a:srgbClr val="FFE600"/>
                </a:solidFill>
                <a:latin typeface="Poppins Medium"/>
              </a:rPr>
              <a:t> </a:t>
            </a:r>
          </a:p>
          <a:p>
            <a:pPr>
              <a:lnSpc>
                <a:spcPts val="4043"/>
              </a:lnSpc>
            </a:pPr>
          </a:p>
          <a:p>
            <a:pPr>
              <a:lnSpc>
                <a:spcPts val="4043"/>
              </a:lnSpc>
            </a:pPr>
          </a:p>
          <a:p>
            <a:pPr marL="545622" indent="-272811" lvl="1">
              <a:lnSpc>
                <a:spcPts val="4043"/>
              </a:lnSpc>
              <a:buFont typeface="Arial"/>
              <a:buChar char="•"/>
            </a:pPr>
            <a:r>
              <a:rPr lang="en-US" sz="2527" spc="78">
                <a:solidFill>
                  <a:srgbClr val="FFFFFF"/>
                </a:solidFill>
                <a:latin typeface="Poppins Medium"/>
              </a:rPr>
              <a:t>A high level of design accuracy and proper execution process. </a:t>
            </a:r>
            <a:r>
              <a:rPr lang="en-US" sz="2527" spc="78">
                <a:solidFill>
                  <a:srgbClr val="FFFFFF"/>
                </a:solidFill>
                <a:latin typeface="Poppins Medium"/>
              </a:rPr>
              <a:t>Post-construction, maintenance, and renovation are made more difficult because of mismanagement. </a:t>
            </a:r>
          </a:p>
          <a:p>
            <a:pPr>
              <a:lnSpc>
                <a:spcPts val="4043"/>
              </a:lnSpc>
            </a:pPr>
          </a:p>
          <a:p>
            <a:pPr marL="545622" indent="-272811" lvl="1">
              <a:lnSpc>
                <a:spcPts val="4043"/>
              </a:lnSpc>
              <a:buFont typeface="Arial"/>
              <a:buChar char="•"/>
            </a:pPr>
            <a:r>
              <a:rPr lang="en-US" sz="2527" spc="78">
                <a:solidFill>
                  <a:srgbClr val="FFFFFF"/>
                </a:solidFill>
                <a:latin typeface="Poppins Medium"/>
              </a:rPr>
              <a:t>Construction delay due to miscommunication. </a:t>
            </a:r>
          </a:p>
          <a:p>
            <a:pPr>
              <a:lnSpc>
                <a:spcPts val="4043"/>
              </a:lnSpc>
            </a:pPr>
          </a:p>
          <a:p>
            <a:pPr>
              <a:lnSpc>
                <a:spcPts val="4043"/>
              </a:lnSpc>
            </a:pPr>
          </a:p>
          <a:p>
            <a:pPr>
              <a:lnSpc>
                <a:spcPts val="4043"/>
              </a:lnSpc>
            </a:pPr>
          </a:p>
          <a:p>
            <a:pPr>
              <a:lnSpc>
                <a:spcPts val="4043"/>
              </a:lnSpc>
            </a:pPr>
            <a:r>
              <a:rPr lang="en-US" sz="2527" spc="78">
                <a:solidFill>
                  <a:srgbClr val="333333"/>
                </a:solidFill>
                <a:latin typeface="Poppins Medium"/>
              </a:rPr>
              <a:t> </a:t>
            </a:r>
          </a:p>
          <a:p>
            <a:pPr>
              <a:lnSpc>
                <a:spcPts val="404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91040" y="1832958"/>
            <a:ext cx="1916301" cy="22478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494030" y="4629848"/>
            <a:ext cx="2027693" cy="202769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235275" y="7016709"/>
            <a:ext cx="2313120" cy="153244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662039"/>
            <a:ext cx="11960705" cy="549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3"/>
              </a:lnSpc>
            </a:pPr>
            <a:r>
              <a:rPr lang="en-US" sz="2096">
                <a:solidFill>
                  <a:srgbClr val="FFE600"/>
                </a:solidFill>
                <a:latin typeface="Poppins Light Bold"/>
              </a:rPr>
              <a:t>Construction integrity</a:t>
            </a:r>
          </a:p>
          <a:p>
            <a:pPr marL="415907" indent="-207954" lvl="1">
              <a:lnSpc>
                <a:spcPts val="3082"/>
              </a:lnSpc>
              <a:buFont typeface="Arial"/>
              <a:buChar char="•"/>
            </a:pPr>
            <a:r>
              <a:rPr lang="en-US" sz="1926">
                <a:solidFill>
                  <a:srgbClr val="FFFFFF"/>
                </a:solidFill>
                <a:latin typeface="Poppins Light"/>
              </a:rPr>
              <a:t>A</a:t>
            </a:r>
            <a:r>
              <a:rPr lang="en-US" sz="1926">
                <a:solidFill>
                  <a:srgbClr val="FFFFFF"/>
                </a:solidFill>
                <a:latin typeface="Poppins Light"/>
              </a:rPr>
              <a:t>n AR interface that can be overlayed on-site and built over. Focussing on real-time simulation and redesign tools, the interface ensures the entire process of designing doesn’t have to be redone in case of any hurdles. </a:t>
            </a:r>
          </a:p>
          <a:p>
            <a:pPr>
              <a:lnSpc>
                <a:spcPts val="3082"/>
              </a:lnSpc>
            </a:pPr>
          </a:p>
          <a:p>
            <a:pPr>
              <a:lnSpc>
                <a:spcPts val="3353"/>
              </a:lnSpc>
            </a:pPr>
            <a:r>
              <a:rPr lang="en-US" sz="2096">
                <a:solidFill>
                  <a:srgbClr val="FFE600"/>
                </a:solidFill>
                <a:latin typeface="Poppins Light Bold"/>
              </a:rPr>
              <a:t>Maintenance</a:t>
            </a:r>
          </a:p>
          <a:p>
            <a:pPr marL="415907" indent="-207954" lvl="1">
              <a:lnSpc>
                <a:spcPts val="3082"/>
              </a:lnSpc>
              <a:buFont typeface="Arial"/>
              <a:buChar char="•"/>
            </a:pPr>
            <a:r>
              <a:rPr lang="en-US" sz="1926">
                <a:solidFill>
                  <a:srgbClr val="FFFFFF"/>
                </a:solidFill>
                <a:latin typeface="Poppins Light"/>
              </a:rPr>
              <a:t>The 3D design of the building is modeled and imported into the app which will also include plumbing and electrical systems, consequently, during maintenance, the worker has an  “X-ray” vision of the aforementioned components behind the wall, augmented on their screen.</a:t>
            </a:r>
          </a:p>
          <a:p>
            <a:pPr>
              <a:lnSpc>
                <a:spcPts val="3082"/>
              </a:lnSpc>
            </a:pPr>
          </a:p>
          <a:p>
            <a:pPr>
              <a:lnSpc>
                <a:spcPts val="3353"/>
              </a:lnSpc>
            </a:pPr>
            <a:r>
              <a:rPr lang="en-US" sz="2096">
                <a:solidFill>
                  <a:srgbClr val="FFE600"/>
                </a:solidFill>
                <a:latin typeface="Poppins Light Bold"/>
              </a:rPr>
              <a:t>A digital twin of the site</a:t>
            </a:r>
          </a:p>
          <a:p>
            <a:pPr marL="415907" indent="-207954" lvl="1">
              <a:lnSpc>
                <a:spcPts val="3082"/>
              </a:lnSpc>
              <a:buFont typeface="Arial"/>
              <a:buChar char="•"/>
            </a:pPr>
            <a:r>
              <a:rPr lang="en-US" sz="1926">
                <a:solidFill>
                  <a:srgbClr val="FFFFFF"/>
                </a:solidFill>
                <a:latin typeface="Poppins Light"/>
              </a:rPr>
              <a:t>Architects </a:t>
            </a:r>
            <a:r>
              <a:rPr lang="en-US" sz="1926">
                <a:solidFill>
                  <a:srgbClr val="FFFFFF"/>
                </a:solidFill>
                <a:latin typeface="Poppins Light"/>
              </a:rPr>
              <a:t>and engineers can lay out plans in manufacturing plants, renovate, optimize production and observe otherwise invisible systems. By having a tangible digital twin, productivity is increased.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29623" y="790575"/>
            <a:ext cx="882875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0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Poppins Medium"/>
              </a:rPr>
              <a:t>Product Coverage: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51276" y="3904948"/>
            <a:ext cx="10385449" cy="1238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6456">
                <a:solidFill>
                  <a:srgbClr val="FFFFFF"/>
                </a:solidFill>
                <a:latin typeface="Poppins Medium"/>
              </a:rPr>
              <a:t>Product Demonstration: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48758" y="4261597"/>
            <a:ext cx="4787151" cy="26927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410459" y="4261597"/>
            <a:ext cx="3428783" cy="257158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27582" y="5134437"/>
            <a:ext cx="1966447" cy="82590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71088" y="5134437"/>
            <a:ext cx="1966447" cy="82590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238092" y="5084695"/>
            <a:ext cx="2656771" cy="92539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090995" y="819150"/>
            <a:ext cx="10106009" cy="105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2"/>
              </a:lnSpc>
              <a:spcBef>
                <a:spcPct val="0"/>
              </a:spcBef>
            </a:pPr>
            <a:r>
              <a:rPr lang="en-US" sz="5545">
                <a:solidFill>
                  <a:srgbClr val="FFFFFF"/>
                </a:solidFill>
                <a:latin typeface="Poppins Medium"/>
              </a:rPr>
              <a:t>Development concept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32210" y="2623803"/>
            <a:ext cx="11795370" cy="516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6759" indent="-278380" lvl="1">
              <a:lnSpc>
                <a:spcPts val="4126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 Light"/>
              </a:rPr>
              <a:t>Error due to miscommunication is reduced drastically</a:t>
            </a:r>
          </a:p>
          <a:p>
            <a:pPr>
              <a:lnSpc>
                <a:spcPts val="4126"/>
              </a:lnSpc>
            </a:pPr>
          </a:p>
          <a:p>
            <a:pPr marL="556759" indent="-278380" lvl="1">
              <a:lnSpc>
                <a:spcPts val="4126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 Light"/>
              </a:rPr>
              <a:t>The construction process becomes more precise and intuitive</a:t>
            </a:r>
          </a:p>
          <a:p>
            <a:pPr>
              <a:lnSpc>
                <a:spcPts val="4126"/>
              </a:lnSpc>
            </a:pPr>
          </a:p>
          <a:p>
            <a:pPr marL="556759" indent="-278380" lvl="1">
              <a:lnSpc>
                <a:spcPts val="4126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 Light"/>
              </a:rPr>
              <a:t>General purpose maintenance becomes a lot easier </a:t>
            </a:r>
          </a:p>
          <a:p>
            <a:pPr>
              <a:lnSpc>
                <a:spcPts val="4126"/>
              </a:lnSpc>
            </a:pPr>
          </a:p>
          <a:p>
            <a:pPr marL="556759" indent="-278380" lvl="1">
              <a:lnSpc>
                <a:spcPts val="4126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 Light"/>
              </a:rPr>
              <a:t>Floor planning and organization is more streamlined,</a:t>
            </a:r>
          </a:p>
          <a:p>
            <a:pPr>
              <a:lnSpc>
                <a:spcPts val="4126"/>
              </a:lnSpc>
            </a:pPr>
            <a:r>
              <a:rPr lang="en-US" sz="2578">
                <a:solidFill>
                  <a:srgbClr val="FFFFFF"/>
                </a:solidFill>
                <a:latin typeface="Poppins Light"/>
              </a:rPr>
              <a:t>      which makes management easier</a:t>
            </a:r>
          </a:p>
          <a:p>
            <a:pPr>
              <a:lnSpc>
                <a:spcPts val="4126"/>
              </a:lnSpc>
            </a:pPr>
          </a:p>
          <a:p>
            <a:pPr marL="556759" indent="-278380" lvl="1">
              <a:lnSpc>
                <a:spcPts val="4126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 Light"/>
              </a:rPr>
              <a:t>Troubleshooting and diagnosis of problems is faster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04279" y="819150"/>
            <a:ext cx="7879442" cy="105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2"/>
              </a:lnSpc>
              <a:spcBef>
                <a:spcPct val="0"/>
              </a:spcBef>
            </a:pPr>
            <a:r>
              <a:rPr lang="en-US" sz="5545">
                <a:solidFill>
                  <a:srgbClr val="FFFFFF"/>
                </a:solidFill>
                <a:latin typeface="Poppins Medium"/>
              </a:rPr>
              <a:t>Benefits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051620" y="5327852"/>
            <a:ext cx="2428065" cy="13581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050127" y="3393961"/>
            <a:ext cx="2463946" cy="137249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3721" t="21538" r="3721" b="0"/>
          <a:stretch>
            <a:fillRect/>
          </a:stretch>
        </p:blipFill>
        <p:spPr>
          <a:xfrm flipH="false" flipV="false" rot="0">
            <a:off x="14051620" y="7248573"/>
            <a:ext cx="2428065" cy="139141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932380" y="2459566"/>
            <a:ext cx="2741896" cy="45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sz="2392">
                <a:solidFill>
                  <a:srgbClr val="FFE600"/>
                </a:solidFill>
                <a:latin typeface="Poppins Light Bold"/>
              </a:rPr>
              <a:t>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63537" y="4038280"/>
            <a:ext cx="127459" cy="8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"/>
              </a:lnSpc>
              <a:spcBef>
                <a:spcPct val="0"/>
              </a:spcBef>
            </a:pPr>
            <a:r>
              <a:rPr lang="en-US" sz="567">
                <a:solidFill>
                  <a:srgbClr val="FFFFFF"/>
                </a:solidFill>
                <a:latin typeface="Montserrat Semi-Bold"/>
              </a:rPr>
              <a:t>25T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40913" y="4042752"/>
            <a:ext cx="84911" cy="6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"/>
              </a:lnSpc>
              <a:spcBef>
                <a:spcPct val="0"/>
              </a:spcBef>
            </a:pPr>
            <a:r>
              <a:rPr lang="en-US" sz="378">
                <a:solidFill>
                  <a:srgbClr val="FFFFFF"/>
                </a:solidFill>
                <a:latin typeface="Montserrat Semi-Bold"/>
              </a:rPr>
              <a:t>25T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33223" y="3860287"/>
            <a:ext cx="42455" cy="3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"/>
              </a:lnSpc>
              <a:spcBef>
                <a:spcPct val="0"/>
              </a:spcBef>
            </a:pPr>
            <a:r>
              <a:rPr lang="en-US" sz="189">
                <a:solidFill>
                  <a:srgbClr val="FFFFFF"/>
                </a:solidFill>
                <a:latin typeface="Montserrat Semi-Bold"/>
              </a:rPr>
              <a:t>25T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82100" y="3860256"/>
            <a:ext cx="42455" cy="3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"/>
              </a:lnSpc>
              <a:spcBef>
                <a:spcPct val="0"/>
              </a:spcBef>
            </a:pPr>
            <a:r>
              <a:rPr lang="en-US" sz="189">
                <a:solidFill>
                  <a:srgbClr val="FFFFFF"/>
                </a:solidFill>
                <a:latin typeface="Montserrat Semi-Bold"/>
              </a:rPr>
              <a:t>25T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16875" y="3841819"/>
            <a:ext cx="127459" cy="8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"/>
              </a:lnSpc>
              <a:spcBef>
                <a:spcPct val="0"/>
              </a:spcBef>
            </a:pPr>
            <a:r>
              <a:rPr lang="en-US" sz="567">
                <a:solidFill>
                  <a:srgbClr val="FFFFFF"/>
                </a:solidFill>
                <a:latin typeface="Montserrat Semi-Bold"/>
              </a:rPr>
              <a:t>25T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59363" y="4937906"/>
            <a:ext cx="2012579" cy="29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519">
                <a:solidFill>
                  <a:srgbClr val="F4F4F4"/>
                </a:solidFill>
                <a:latin typeface="Poppins Light"/>
              </a:rPr>
              <a:t>Digital twinning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73356" y="6858626"/>
            <a:ext cx="2012579" cy="29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519">
                <a:solidFill>
                  <a:srgbClr val="F4F4F4"/>
                </a:solidFill>
                <a:latin typeface="Poppins Light"/>
              </a:rPr>
              <a:t>Augmented Reality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75810" y="3001156"/>
            <a:ext cx="2012579" cy="29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519">
                <a:solidFill>
                  <a:srgbClr val="F4F4F4"/>
                </a:solidFill>
                <a:latin typeface="Poppins Light"/>
              </a:rPr>
              <a:t>Real time Simulation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52794" y="3832308"/>
            <a:ext cx="1467912" cy="8880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67942" y="2168017"/>
            <a:ext cx="1237616" cy="121131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67942" y="5143500"/>
            <a:ext cx="1310871" cy="131087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67942" y="6873471"/>
            <a:ext cx="1252549" cy="125254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204279" y="819150"/>
            <a:ext cx="7879442" cy="105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2"/>
              </a:lnSpc>
              <a:spcBef>
                <a:spcPct val="0"/>
              </a:spcBef>
            </a:pPr>
            <a:r>
              <a:rPr lang="en-US" sz="5545">
                <a:solidFill>
                  <a:srgbClr val="FFFFFF"/>
                </a:solidFill>
                <a:latin typeface="Poppins Medium"/>
              </a:rPr>
              <a:t>Future Plans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87951"/>
            <a:ext cx="12730235" cy="5569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4" indent="-248287" lvl="1">
              <a:lnSpc>
                <a:spcPts val="368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 Light"/>
              </a:rPr>
              <a:t>Integration of existing simulation software directly into an AR API. </a:t>
            </a: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 marL="496574" indent="-248287" lvl="1">
              <a:lnSpc>
                <a:spcPts val="368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 Light"/>
              </a:rPr>
              <a:t>Partnership with potential construction firms to expand our product. </a:t>
            </a: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 marL="496574" indent="-248287" lvl="1">
              <a:lnSpc>
                <a:spcPts val="368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 Light"/>
              </a:rPr>
              <a:t>Adding real-time features which allow for remote work of engineers and architects </a:t>
            </a: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 marL="496574" indent="-248287" lvl="1">
              <a:lnSpc>
                <a:spcPts val="368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 Light"/>
              </a:rPr>
              <a:t>Ability to tweak simulations on the AR interface itself </a:t>
            </a: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DAFXWTexAQQ</dc:identifier>
  <dcterms:modified xsi:type="dcterms:W3CDTF">2011-08-01T06:04:30Z</dcterms:modified>
  <cp:revision>1</cp:revision>
  <dc:title> Digital Twin Manufacturing</dc:title>
</cp:coreProperties>
</file>